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4" r:id="rId17"/>
    <p:sldId id="276" r:id="rId18"/>
    <p:sldId id="278" r:id="rId19"/>
    <p:sldId id="279" r:id="rId20"/>
    <p:sldId id="280" r:id="rId21"/>
    <p:sldId id="277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22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486C4-A08A-48F6-8AA4-D1977A878C76}" type="datetimeFigureOut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B8B68-E983-4DA5-AD9E-3C72C6A3A1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36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glosses of their respective hyponyms and </a:t>
            </a:r>
            <a:r>
              <a:rPr lang="en-US" altLang="zh-TW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hypernyms</a:t>
            </a:r>
            <a:endParaRPr lang="en-US" altLang="zh-TW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有就計算兩者的相關程度</a:t>
            </a:r>
            <a:endParaRPr lang="en-US" altLang="zh-TW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沒有救計算字義和上意詞註釋的相似程度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8B68-E983-4DA5-AD9E-3C72C6A3A1E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gloss for sour-a2 reads “the taste experience when vinegar or lemon juice is taken . . . ”. We generate</a:t>
            </a:r>
          </a:p>
          <a:p>
            <a:r>
              <a:rPr lang="en-US" altLang="zh-TW" dirty="0" smtClean="0"/>
              <a:t>two assertions from this: (vinegar, sour-a2) and (lemon juice, sour-a2)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8B68-E983-4DA5-AD9E-3C72C6A3A1E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63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60B7-CF53-4F54-B11C-90126F0F5A61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263-4336-4F32-B2EA-E3B7C01B2D6F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9375-DFD8-4B9F-BB13-ED4629C38C90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7A-173C-4E3E-8399-CCF70F17F817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1131-2E68-45B2-B33E-ADD9EA123A86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267-C40A-456C-B523-4ADD0FE542C9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865D-A9FD-4E26-8F98-DACD4E95EB28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77D3-2C23-4939-9157-31AAD530B987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22E9-37D3-4EB0-9733-11C3997510B9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D97-E24E-4A79-AD94-1C41250E28EE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8C4-881E-472A-8AB3-F664A3DA1551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2A1131-2E68-45B2-B33E-ADD9EA123A86}" type="datetime1">
              <a:rPr lang="zh-TW" altLang="en-US" smtClean="0"/>
              <a:pPr/>
              <a:t>2014/9/18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128792" cy="3170632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Date : </a:t>
            </a:r>
            <a:r>
              <a:rPr lang="en-US" altLang="zh-TW" dirty="0" smtClean="0"/>
              <a:t>2014/09/18</a:t>
            </a:r>
            <a:endParaRPr lang="en-US" altLang="zh-TW" dirty="0"/>
          </a:p>
          <a:p>
            <a:pPr algn="l"/>
            <a:r>
              <a:rPr lang="en-US" altLang="zh-TW" dirty="0" smtClean="0"/>
              <a:t>Author </a:t>
            </a:r>
            <a:r>
              <a:rPr lang="en-US" altLang="zh-TW" dirty="0"/>
              <a:t>: </a:t>
            </a:r>
            <a:r>
              <a:rPr lang="en-US" altLang="zh-TW" dirty="0" err="1" smtClean="0"/>
              <a:t>Niket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Tandon</a:t>
            </a:r>
            <a:r>
              <a:rPr lang="en-US" altLang="zh-TW" dirty="0" smtClean="0"/>
              <a:t> , Gerard de </a:t>
            </a:r>
            <a:r>
              <a:rPr lang="en-US" altLang="zh-TW" dirty="0" err="1" smtClean="0"/>
              <a:t>Melo</a:t>
            </a:r>
            <a:r>
              <a:rPr lang="en-US" altLang="zh-TW" dirty="0" smtClean="0"/>
              <a:t> , Fabian </a:t>
            </a:r>
            <a:r>
              <a:rPr lang="en-US" altLang="zh-TW" dirty="0" smtClean="0"/>
              <a:t>		  </a:t>
            </a:r>
            <a:r>
              <a:rPr lang="en-US" altLang="zh-TW" dirty="0" err="1" smtClean="0"/>
              <a:t>Suchanek</a:t>
            </a:r>
            <a:r>
              <a:rPr lang="en-US" altLang="zh-TW" dirty="0" smtClean="0"/>
              <a:t> </a:t>
            </a:r>
            <a:r>
              <a:rPr lang="en-US" altLang="zh-TW" dirty="0" smtClean="0"/>
              <a:t>, Gerhard </a:t>
            </a:r>
            <a:r>
              <a:rPr lang="en-US" altLang="zh-TW" dirty="0" err="1" smtClean="0"/>
              <a:t>Weikum</a:t>
            </a:r>
            <a:endParaRPr lang="en-US" altLang="zh-TW" dirty="0"/>
          </a:p>
          <a:p>
            <a:pPr algn="l"/>
            <a:r>
              <a:rPr lang="en-US" altLang="zh-TW" dirty="0" smtClean="0"/>
              <a:t>Source </a:t>
            </a:r>
            <a:r>
              <a:rPr lang="en-US" altLang="zh-TW" dirty="0"/>
              <a:t>: </a:t>
            </a:r>
            <a:r>
              <a:rPr lang="en-US" altLang="zh-TW" dirty="0" smtClean="0"/>
              <a:t>WSDM’14</a:t>
            </a:r>
            <a:endParaRPr lang="en-US" altLang="zh-TW" dirty="0"/>
          </a:p>
          <a:p>
            <a:pPr algn="l"/>
            <a:r>
              <a:rPr lang="en-US" altLang="zh-TW" dirty="0"/>
              <a:t>Advisor : 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pPr algn="l"/>
            <a:r>
              <a:rPr lang="en-US" altLang="zh-TW" dirty="0"/>
              <a:t>Speaker : </a:t>
            </a:r>
            <a:r>
              <a:rPr lang="en-US" altLang="zh-TW" dirty="0" smtClean="0"/>
              <a:t>Shao-Chun </a:t>
            </a:r>
            <a:r>
              <a:rPr lang="en-US" altLang="zh-TW" dirty="0"/>
              <a:t>Peng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42918"/>
            <a:ext cx="9858412" cy="1828800"/>
          </a:xfrm>
        </p:spPr>
        <p:txBody>
          <a:bodyPr>
            <a:normAutofit/>
          </a:bodyPr>
          <a:lstStyle/>
          <a:p>
            <a:r>
              <a:rPr lang="en-US" altLang="zh-TW" sz="3600" b="1" dirty="0" err="1" smtClean="0"/>
              <a:t>WebChild</a:t>
            </a:r>
            <a:r>
              <a:rPr lang="en-US" altLang="zh-TW" sz="3600" b="1" dirty="0" smtClean="0"/>
              <a:t>: Harvesting and Organizing Commonsense Knowledge from the Web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Range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Candidate Gathering</a:t>
            </a:r>
          </a:p>
          <a:p>
            <a:r>
              <a:rPr lang="en-US" altLang="zh-TW" dirty="0" smtClean="0"/>
              <a:t>Graph Construction</a:t>
            </a:r>
          </a:p>
          <a:p>
            <a:r>
              <a:rPr lang="en-US" altLang="zh-TW" dirty="0" err="1" smtClean="0"/>
              <a:t>EdgeWeighting</a:t>
            </a:r>
            <a:endParaRPr lang="en-US" altLang="zh-TW" dirty="0" smtClean="0"/>
          </a:p>
          <a:p>
            <a:r>
              <a:rPr lang="en-US" altLang="zh-TW" dirty="0" smtClean="0"/>
              <a:t>Label Propagation (LP)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857356" y="5000636"/>
            <a:ext cx="5500726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200" dirty="0" err="1" smtClean="0">
                <a:solidFill>
                  <a:sysClr val="windowText" lastClr="000000"/>
                </a:solidFill>
              </a:rPr>
              <a:t>hasTaste</a:t>
            </a:r>
            <a:r>
              <a:rPr lang="en-US" altLang="zh-TW" sz="2200" dirty="0" smtClean="0">
                <a:solidFill>
                  <a:sysClr val="windowText" lastClr="000000"/>
                </a:solidFill>
              </a:rPr>
              <a:t>: {delicious, spicy, hot, sweet, etc...}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Range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Candidate Gathering</a:t>
            </a:r>
          </a:p>
          <a:p>
            <a:pPr lvl="1"/>
            <a:r>
              <a:rPr lang="en-US" altLang="zh-TW" dirty="0" smtClean="0"/>
              <a:t>Google N-gram corpus(5-gram)</a:t>
            </a:r>
          </a:p>
          <a:p>
            <a:pPr lvl="1"/>
            <a:r>
              <a:rPr lang="en-US" altLang="zh-TW" dirty="0" smtClean="0"/>
              <a:t>checking for the presence of the word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r</a:t>
            </a:r>
            <a:r>
              <a:rPr lang="en-US" altLang="zh-TW" dirty="0" smtClean="0"/>
              <a:t> ,  any of its synonyms</a:t>
            </a:r>
          </a:p>
          <a:p>
            <a:pPr lvl="1"/>
            <a:r>
              <a:rPr lang="en-US" altLang="zh-TW" dirty="0" smtClean="0"/>
              <a:t>40000  adj. for all relation</a:t>
            </a:r>
          </a:p>
          <a:p>
            <a:pPr lvl="1"/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4393413"/>
            <a:ext cx="647863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Range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Graph Construction</a:t>
            </a:r>
          </a:p>
          <a:p>
            <a:pPr lvl="1"/>
            <a:r>
              <a:rPr lang="en-US" altLang="zh-TW" dirty="0" smtClean="0"/>
              <a:t>3 kinds of edge</a:t>
            </a:r>
          </a:p>
          <a:p>
            <a:pPr lvl="2"/>
            <a:r>
              <a:rPr lang="en-US" altLang="zh-TW" dirty="0" smtClean="0"/>
              <a:t>edges among words</a:t>
            </a:r>
          </a:p>
          <a:p>
            <a:pPr lvl="2"/>
            <a:r>
              <a:rPr lang="en-US" altLang="zh-TW" dirty="0" smtClean="0"/>
              <a:t>edges between two senses u</a:t>
            </a:r>
            <a:r>
              <a:rPr lang="en-US" altLang="zh-TW" baseline="30000" dirty="0" smtClean="0"/>
              <a:t>-</a:t>
            </a:r>
            <a:r>
              <a:rPr lang="en-US" altLang="zh-TW" baseline="30000" dirty="0" err="1" smtClean="0"/>
              <a:t>ai</a:t>
            </a:r>
            <a:r>
              <a:rPr lang="en-US" altLang="zh-TW" dirty="0" smtClean="0"/>
              <a:t> and w</a:t>
            </a:r>
            <a:r>
              <a:rPr lang="en-US" altLang="zh-TW" baseline="30000" dirty="0" smtClean="0"/>
              <a:t>-</a:t>
            </a:r>
            <a:r>
              <a:rPr lang="en-US" altLang="zh-TW" baseline="30000" dirty="0" err="1" smtClean="0"/>
              <a:t>aj</a:t>
            </a:r>
            <a:r>
              <a:rPr lang="en-US" altLang="zh-TW" dirty="0" smtClean="0"/>
              <a:t> </a:t>
            </a:r>
          </a:p>
          <a:p>
            <a:pPr lvl="2"/>
            <a:r>
              <a:rPr lang="en-US" altLang="zh-TW" dirty="0" smtClean="0"/>
              <a:t>edges between words and senses</a:t>
            </a:r>
          </a:p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3284984"/>
            <a:ext cx="2400296" cy="28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Range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EdgeWeighting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edges among words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edges between two senses u</a:t>
            </a:r>
            <a:r>
              <a:rPr lang="en-US" altLang="zh-TW" baseline="30000" dirty="0" smtClean="0"/>
              <a:t>-</a:t>
            </a:r>
            <a:r>
              <a:rPr lang="en-US" altLang="zh-TW" baseline="30000" dirty="0" err="1" smtClean="0"/>
              <a:t>ai</a:t>
            </a:r>
            <a:r>
              <a:rPr lang="en-US" altLang="zh-TW" dirty="0" smtClean="0"/>
              <a:t> and w</a:t>
            </a:r>
            <a:r>
              <a:rPr lang="en-US" altLang="zh-TW" baseline="30000" dirty="0" smtClean="0"/>
              <a:t>-</a:t>
            </a:r>
            <a:r>
              <a:rPr lang="en-US" altLang="zh-TW" baseline="30000" dirty="0" err="1" smtClean="0"/>
              <a:t>aj</a:t>
            </a:r>
            <a:r>
              <a:rPr lang="en-US" altLang="zh-TW" dirty="0" smtClean="0"/>
              <a:t> </a:t>
            </a:r>
          </a:p>
          <a:p>
            <a:pPr lvl="2"/>
            <a:r>
              <a:rPr lang="en-US" altLang="zh-TW" dirty="0" smtClean="0"/>
              <a:t>taxonomic relatedness within </a:t>
            </a:r>
            <a:r>
              <a:rPr lang="en-US" altLang="zh-TW" dirty="0" err="1" smtClean="0"/>
              <a:t>WordNet</a:t>
            </a:r>
            <a:r>
              <a:rPr lang="en-US" altLang="zh-TW" dirty="0" smtClean="0"/>
              <a:t> [17]</a:t>
            </a:r>
          </a:p>
          <a:p>
            <a:pPr lvl="1"/>
            <a:r>
              <a:rPr lang="en-US" altLang="zh-TW" dirty="0" smtClean="0"/>
              <a:t>edges between words and senses</a:t>
            </a:r>
          </a:p>
          <a:p>
            <a:pPr lvl="2"/>
            <a:r>
              <a:rPr lang="en-US" altLang="zh-TW" dirty="0" smtClean="0"/>
              <a:t>the sense frequencies as a basis for edge weights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712" y="2287993"/>
            <a:ext cx="433985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Range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Label Propagation (LP)</a:t>
            </a:r>
            <a:endParaRPr lang="zh-TW" altLang="en-US" dirty="0" smtClean="0"/>
          </a:p>
          <a:p>
            <a:endParaRPr lang="zh-TW" altLang="en-US" dirty="0"/>
          </a:p>
        </p:txBody>
      </p:sp>
      <p:grpSp>
        <p:nvGrpSpPr>
          <p:cNvPr id="19" name="群組 18"/>
          <p:cNvGrpSpPr/>
          <p:nvPr/>
        </p:nvGrpSpPr>
        <p:grpSpPr>
          <a:xfrm>
            <a:off x="1500166" y="3357562"/>
            <a:ext cx="2786082" cy="2857520"/>
            <a:chOff x="1500166" y="3357562"/>
            <a:chExt cx="2786082" cy="2857520"/>
          </a:xfrm>
        </p:grpSpPr>
        <p:sp>
          <p:nvSpPr>
            <p:cNvPr id="5" name="橢圓 4"/>
            <p:cNvSpPr/>
            <p:nvPr/>
          </p:nvSpPr>
          <p:spPr>
            <a:xfrm>
              <a:off x="1643042" y="3357562"/>
              <a:ext cx="857256" cy="78581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6" name="橢圓 5"/>
            <p:cNvSpPr/>
            <p:nvPr/>
          </p:nvSpPr>
          <p:spPr>
            <a:xfrm>
              <a:off x="1500166" y="5429264"/>
              <a:ext cx="857256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7" name="橢圓 6"/>
            <p:cNvSpPr/>
            <p:nvPr/>
          </p:nvSpPr>
          <p:spPr>
            <a:xfrm>
              <a:off x="3286116" y="5357826"/>
              <a:ext cx="857256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8" name="橢圓 7"/>
            <p:cNvSpPr/>
            <p:nvPr/>
          </p:nvSpPr>
          <p:spPr>
            <a:xfrm>
              <a:off x="3428992" y="3429000"/>
              <a:ext cx="857256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cxnSp>
          <p:nvCxnSpPr>
            <p:cNvPr id="10" name="直線接點 9"/>
            <p:cNvCxnSpPr>
              <a:stCxn id="5" idx="6"/>
              <a:endCxn id="8" idx="2"/>
            </p:cNvCxnSpPr>
            <p:nvPr/>
          </p:nvCxnSpPr>
          <p:spPr>
            <a:xfrm>
              <a:off x="2500298" y="3750471"/>
              <a:ext cx="92869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>
              <a:stCxn id="5" idx="4"/>
              <a:endCxn id="6" idx="0"/>
            </p:cNvCxnSpPr>
            <p:nvPr/>
          </p:nvCxnSpPr>
          <p:spPr>
            <a:xfrm rot="5400000">
              <a:off x="1357290" y="4714884"/>
              <a:ext cx="128588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>
              <a:stCxn id="6" idx="6"/>
            </p:cNvCxnSpPr>
            <p:nvPr/>
          </p:nvCxnSpPr>
          <p:spPr>
            <a:xfrm flipV="1">
              <a:off x="2357422" y="4214818"/>
              <a:ext cx="1285884" cy="1607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>
              <a:stCxn id="5" idx="5"/>
              <a:endCxn id="7" idx="1"/>
            </p:cNvCxnSpPr>
            <p:nvPr/>
          </p:nvCxnSpPr>
          <p:spPr>
            <a:xfrm rot="16200000" flipH="1">
              <a:off x="2170904" y="4232152"/>
              <a:ext cx="1444606" cy="1036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8" idx="4"/>
            </p:cNvCxnSpPr>
            <p:nvPr/>
          </p:nvCxnSpPr>
          <p:spPr>
            <a:xfrm rot="5400000">
              <a:off x="3250397" y="4822041"/>
              <a:ext cx="121444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5357818" y="3500438"/>
            <a:ext cx="2786082" cy="2857520"/>
            <a:chOff x="1500166" y="3357562"/>
            <a:chExt cx="2786082" cy="2857520"/>
          </a:xfrm>
        </p:grpSpPr>
        <p:sp>
          <p:nvSpPr>
            <p:cNvPr id="23" name="橢圓 22"/>
            <p:cNvSpPr/>
            <p:nvPr/>
          </p:nvSpPr>
          <p:spPr>
            <a:xfrm>
              <a:off x="1643042" y="3357562"/>
              <a:ext cx="857256" cy="78581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24" name="橢圓 23"/>
            <p:cNvSpPr/>
            <p:nvPr/>
          </p:nvSpPr>
          <p:spPr>
            <a:xfrm>
              <a:off x="1500166" y="5429264"/>
              <a:ext cx="857256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25" name="橢圓 24"/>
            <p:cNvSpPr/>
            <p:nvPr/>
          </p:nvSpPr>
          <p:spPr>
            <a:xfrm>
              <a:off x="3286116" y="5357826"/>
              <a:ext cx="857256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26" name="橢圓 25"/>
            <p:cNvSpPr/>
            <p:nvPr/>
          </p:nvSpPr>
          <p:spPr>
            <a:xfrm>
              <a:off x="3428992" y="3429000"/>
              <a:ext cx="857256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cxnSp>
          <p:nvCxnSpPr>
            <p:cNvPr id="27" name="直線接點 26"/>
            <p:cNvCxnSpPr>
              <a:stCxn id="23" idx="6"/>
              <a:endCxn id="26" idx="2"/>
            </p:cNvCxnSpPr>
            <p:nvPr/>
          </p:nvCxnSpPr>
          <p:spPr>
            <a:xfrm>
              <a:off x="2500298" y="3750471"/>
              <a:ext cx="92869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23" idx="4"/>
              <a:endCxn id="24" idx="0"/>
            </p:cNvCxnSpPr>
            <p:nvPr/>
          </p:nvCxnSpPr>
          <p:spPr>
            <a:xfrm rot="5400000">
              <a:off x="1357290" y="4714884"/>
              <a:ext cx="128588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24" idx="6"/>
            </p:cNvCxnSpPr>
            <p:nvPr/>
          </p:nvCxnSpPr>
          <p:spPr>
            <a:xfrm flipV="1">
              <a:off x="2357422" y="4214818"/>
              <a:ext cx="1285884" cy="1607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23" idx="5"/>
              <a:endCxn id="25" idx="1"/>
            </p:cNvCxnSpPr>
            <p:nvPr/>
          </p:nvCxnSpPr>
          <p:spPr>
            <a:xfrm rot="16200000" flipH="1">
              <a:off x="2170904" y="4232152"/>
              <a:ext cx="1444606" cy="1036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6" idx="4"/>
            </p:cNvCxnSpPr>
            <p:nvPr/>
          </p:nvCxnSpPr>
          <p:spPr>
            <a:xfrm rot="5400000">
              <a:off x="3250397" y="4822041"/>
              <a:ext cx="121444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1357290" y="2714620"/>
            <a:ext cx="14287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Relaton:0.8</a:t>
            </a:r>
          </a:p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Dummy:0.2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214942" y="2643182"/>
            <a:ext cx="14287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Relaton:0.7</a:t>
            </a:r>
          </a:p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Dummy:0.3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429388" y="3500438"/>
            <a:ext cx="57150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0.8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357290" y="4429132"/>
            <a:ext cx="57150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0.2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215206" y="2857496"/>
            <a:ext cx="14287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Relaton:0.8</a:t>
            </a:r>
          </a:p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Dummy:0.2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795574" y="3509962"/>
            <a:ext cx="57150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0.8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357818" y="4643446"/>
            <a:ext cx="57150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0.2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00562" y="6215058"/>
            <a:ext cx="14287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Relaton:0.1</a:t>
            </a:r>
          </a:p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Dummy:0.9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Domain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Candidate Gathering*</a:t>
            </a:r>
          </a:p>
          <a:p>
            <a:r>
              <a:rPr lang="en-US" altLang="zh-TW" dirty="0" smtClean="0"/>
              <a:t>Graph Construction</a:t>
            </a:r>
          </a:p>
          <a:p>
            <a:r>
              <a:rPr lang="en-US" altLang="zh-TW" dirty="0" err="1" smtClean="0"/>
              <a:t>EdgeWeighting</a:t>
            </a:r>
            <a:endParaRPr lang="en-US" altLang="zh-TW" dirty="0" smtClean="0"/>
          </a:p>
          <a:p>
            <a:r>
              <a:rPr lang="en-US" altLang="zh-TW" dirty="0" smtClean="0"/>
              <a:t>Label Propagation (LP)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547664" y="3933056"/>
            <a:ext cx="2786082" cy="12144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000" dirty="0" smtClean="0">
                <a:solidFill>
                  <a:sysClr val="windowText" lastClr="000000"/>
                </a:solidFill>
              </a:rPr>
              <a:t>Beef: </a:t>
            </a:r>
            <a:r>
              <a:rPr lang="en-US" altLang="zh-TW" sz="3000" dirty="0" err="1" smtClean="0">
                <a:solidFill>
                  <a:sysClr val="windowText" lastClr="000000"/>
                </a:solidFill>
              </a:rPr>
              <a:t>hasTaste</a:t>
            </a:r>
            <a:endParaRPr lang="zh-TW" altLang="en-US" sz="300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4022"/>
            <a:ext cx="2402582" cy="308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15616" y="5707759"/>
            <a:ext cx="67687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ysClr val="windowText" lastClr="000000"/>
                </a:solidFill>
              </a:rPr>
              <a:t>sour-a</a:t>
            </a:r>
            <a:r>
              <a:rPr lang="en-US" altLang="zh-TW" sz="2000" baseline="30000" dirty="0">
                <a:solidFill>
                  <a:sysClr val="windowText" lastClr="000000"/>
                </a:solidFill>
              </a:rPr>
              <a:t>2</a:t>
            </a:r>
            <a:r>
              <a:rPr lang="en-US" altLang="zh-TW" sz="2000" dirty="0" smtClean="0">
                <a:solidFill>
                  <a:sysClr val="windowText" lastClr="000000"/>
                </a:solidFill>
              </a:rPr>
              <a:t>:the </a:t>
            </a:r>
            <a:r>
              <a:rPr lang="en-US" altLang="zh-TW" sz="2000" dirty="0">
                <a:solidFill>
                  <a:sysClr val="windowText" lastClr="000000"/>
                </a:solidFill>
              </a:rPr>
              <a:t>taste experience when vinegar or lemon juice is taken . . </a:t>
            </a:r>
            <a:endParaRPr lang="en-US" altLang="zh-TW" sz="2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TW" sz="2000" dirty="0">
                <a:solidFill>
                  <a:sysClr val="windowText" lastClr="000000"/>
                </a:solidFill>
              </a:rPr>
              <a:t>(vinegar, sour-a</a:t>
            </a:r>
            <a:r>
              <a:rPr lang="en-US" altLang="zh-TW" sz="2000" baseline="30000" dirty="0">
                <a:solidFill>
                  <a:sysClr val="windowText" lastClr="000000"/>
                </a:solidFill>
              </a:rPr>
              <a:t>2</a:t>
            </a:r>
            <a:r>
              <a:rPr lang="en-US" altLang="zh-TW" sz="2000" dirty="0">
                <a:solidFill>
                  <a:sysClr val="windowText" lastClr="000000"/>
                </a:solidFill>
              </a:rPr>
              <a:t>) and (lemon juice, sour-a</a:t>
            </a:r>
            <a:r>
              <a:rPr lang="en-US" altLang="zh-TW" sz="2000" baseline="30000" dirty="0">
                <a:solidFill>
                  <a:sysClr val="windowText" lastClr="000000"/>
                </a:solidFill>
              </a:rPr>
              <a:t>2</a:t>
            </a:r>
            <a:r>
              <a:rPr lang="en-US" altLang="zh-TW" sz="2000" dirty="0" smtClean="0">
                <a:solidFill>
                  <a:sysClr val="windowText" lastClr="000000"/>
                </a:solidFill>
              </a:rPr>
              <a:t>)</a:t>
            </a:r>
            <a:endParaRPr lang="en-US" altLang="zh-TW" sz="2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43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Computing Assertions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Graph </a:t>
            </a:r>
            <a:r>
              <a:rPr lang="en-US" altLang="zh-TW" dirty="0" smtClean="0"/>
              <a:t>Construction*</a:t>
            </a:r>
            <a:endParaRPr lang="en-US" altLang="zh-TW" dirty="0"/>
          </a:p>
          <a:p>
            <a:r>
              <a:rPr lang="en-US" altLang="zh-TW" dirty="0" err="1" smtClean="0"/>
              <a:t>EdgeWeighting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r>
              <a:rPr lang="en-US" altLang="zh-TW" dirty="0" smtClean="0"/>
              <a:t>Label </a:t>
            </a:r>
            <a:r>
              <a:rPr lang="en-US" altLang="zh-TW" dirty="0"/>
              <a:t>Propagation (LP)</a:t>
            </a:r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74" y="3622068"/>
            <a:ext cx="8125991" cy="28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67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Range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64344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2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Domain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700808"/>
            <a:ext cx="7163873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9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Computing </a:t>
            </a:r>
            <a:r>
              <a:rPr lang="en-US" altLang="zh-TW" dirty="0" smtClean="0"/>
              <a:t>Assertions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722970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927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67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Introduction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What is knowledge bases ?</a:t>
            </a:r>
          </a:p>
          <a:p>
            <a:pPr lvl="1"/>
            <a:r>
              <a:rPr lang="en-US" altLang="zh-TW" dirty="0" smtClean="0"/>
              <a:t>Web search</a:t>
            </a:r>
          </a:p>
          <a:p>
            <a:pPr lvl="1"/>
            <a:r>
              <a:rPr lang="en-US" altLang="zh-TW" dirty="0" smtClean="0"/>
              <a:t>text analytics</a:t>
            </a:r>
          </a:p>
          <a:p>
            <a:pPr lvl="1"/>
            <a:r>
              <a:rPr lang="en-US" altLang="zh-TW" dirty="0" smtClean="0"/>
              <a:t>Recommendations in social media</a:t>
            </a:r>
          </a:p>
          <a:p>
            <a:pPr lvl="1">
              <a:buNone/>
            </a:pPr>
            <a:endParaRPr lang="en-US" altLang="zh-TW" dirty="0" smtClean="0"/>
          </a:p>
        </p:txBody>
      </p:sp>
      <p:pic>
        <p:nvPicPr>
          <p:cNvPr id="1026" name="Picture 2" descr="C:\Users\pikachu\Desktop\下載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7194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</a:p>
          <a:p>
            <a:pPr lvl="1"/>
            <a:r>
              <a:rPr lang="en-US" altLang="zh-TW" dirty="0" smtClean="0"/>
              <a:t>Computers completely lack this kind of commonsense knowledge</a:t>
            </a:r>
          </a:p>
          <a:p>
            <a:pPr lvl="1"/>
            <a:endParaRPr lang="zh-TW" altLang="en-US" dirty="0"/>
          </a:p>
        </p:txBody>
      </p:sp>
      <p:pic>
        <p:nvPicPr>
          <p:cNvPr id="5" name="Picture 2" descr="C:\Users\pikachu\Desktop\下載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429132"/>
            <a:ext cx="2057400" cy="2219325"/>
          </a:xfrm>
          <a:prstGeom prst="rect">
            <a:avLst/>
          </a:prstGeom>
          <a:noFill/>
        </p:spPr>
      </p:pic>
      <p:pic>
        <p:nvPicPr>
          <p:cNvPr id="2050" name="Picture 2" descr="C:\Users\pikachu\Desktop\下載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148134"/>
            <a:ext cx="1771650" cy="2581275"/>
          </a:xfrm>
          <a:prstGeom prst="rect">
            <a:avLst/>
          </a:prstGeom>
          <a:noFill/>
        </p:spPr>
      </p:pic>
      <p:sp>
        <p:nvSpPr>
          <p:cNvPr id="7" name="圓角矩形圖說文字 6"/>
          <p:cNvSpPr/>
          <p:nvPr/>
        </p:nvSpPr>
        <p:spPr>
          <a:xfrm>
            <a:off x="4500562" y="3076564"/>
            <a:ext cx="1928826" cy="100013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Round and red</a:t>
            </a:r>
            <a:endParaRPr lang="zh-TW" altLang="en-US" dirty="0"/>
          </a:p>
        </p:txBody>
      </p:sp>
      <p:pic>
        <p:nvPicPr>
          <p:cNvPr id="2051" name="Picture 3" descr="C:\Users\pikachu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648200"/>
            <a:ext cx="2066925" cy="2209800"/>
          </a:xfrm>
          <a:prstGeom prst="rect">
            <a:avLst/>
          </a:prstGeom>
          <a:noFill/>
        </p:spPr>
      </p:pic>
      <p:sp>
        <p:nvSpPr>
          <p:cNvPr id="9" name="圓角矩形圖說文字 8"/>
          <p:cNvSpPr/>
          <p:nvPr/>
        </p:nvSpPr>
        <p:spPr>
          <a:xfrm>
            <a:off x="7000892" y="3219440"/>
            <a:ext cx="1928826" cy="107157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…………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How</a:t>
            </a:r>
            <a:r>
              <a:rPr lang="zh-TW" altLang="en-US" dirty="0" smtClean="0"/>
              <a:t> </a:t>
            </a:r>
            <a:r>
              <a:rPr lang="en-US" altLang="zh-TW" dirty="0" smtClean="0"/>
              <a:t>about teach computer?</a:t>
            </a:r>
          </a:p>
        </p:txBody>
      </p:sp>
      <p:pic>
        <p:nvPicPr>
          <p:cNvPr id="5" name="Picture 2" descr="C:\Users\pikachu\Desktop\下載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4650393"/>
            <a:ext cx="1379638" cy="1488221"/>
          </a:xfrm>
          <a:prstGeom prst="rect">
            <a:avLst/>
          </a:prstGeom>
          <a:noFill/>
        </p:spPr>
      </p:pic>
      <p:pic>
        <p:nvPicPr>
          <p:cNvPr id="6" name="Picture 3" descr="C:\Users\pikachu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800" y="4937283"/>
            <a:ext cx="1386026" cy="1481834"/>
          </a:xfrm>
          <a:prstGeom prst="rect">
            <a:avLst/>
          </a:prstGeom>
          <a:noFill/>
        </p:spPr>
      </p:pic>
      <p:sp>
        <p:nvSpPr>
          <p:cNvPr id="7" name="圓角矩形圖說文字 6"/>
          <p:cNvSpPr/>
          <p:nvPr/>
        </p:nvSpPr>
        <p:spPr>
          <a:xfrm>
            <a:off x="3106323" y="4070237"/>
            <a:ext cx="1051503" cy="71856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Round and red</a:t>
            </a:r>
            <a:endParaRPr lang="zh-TW" altLang="en-US" dirty="0"/>
          </a:p>
        </p:txBody>
      </p:sp>
      <p:pic>
        <p:nvPicPr>
          <p:cNvPr id="1026" name="Picture 2" descr="C:\Users\USER\Desktop\下載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37937"/>
            <a:ext cx="1327199" cy="143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pikachu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4940" y="4934333"/>
            <a:ext cx="1386026" cy="1481834"/>
          </a:xfrm>
          <a:prstGeom prst="rect">
            <a:avLst/>
          </a:prstGeom>
          <a:noFill/>
        </p:spPr>
      </p:pic>
      <p:sp>
        <p:nvSpPr>
          <p:cNvPr id="10" name="圓角矩形圖說文字 9"/>
          <p:cNvSpPr/>
          <p:nvPr/>
        </p:nvSpPr>
        <p:spPr>
          <a:xfrm>
            <a:off x="7210493" y="3954920"/>
            <a:ext cx="1784778" cy="79000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…………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Purpose</a:t>
            </a:r>
          </a:p>
          <a:p>
            <a:pPr lvl="1"/>
            <a:r>
              <a:rPr lang="en-US" altLang="zh-TW" dirty="0" smtClean="0"/>
              <a:t>Automatically extracting </a:t>
            </a:r>
            <a:r>
              <a:rPr lang="en-US" altLang="zh-TW" dirty="0"/>
              <a:t>and cleaning commonsense properties from </a:t>
            </a:r>
            <a:r>
              <a:rPr lang="en-US" altLang="zh-TW" dirty="0" smtClean="0"/>
              <a:t>the Web</a:t>
            </a:r>
          </a:p>
          <a:p>
            <a:pPr lvl="1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03" y="3501008"/>
            <a:ext cx="699884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/>
              <a:t>salient </a:t>
            </a:r>
            <a:r>
              <a:rPr lang="en-US" altLang="zh-TW" b="1" dirty="0" smtClean="0"/>
              <a:t>characteristics and unique qualities</a:t>
            </a:r>
          </a:p>
          <a:p>
            <a:pPr lvl="1"/>
            <a:r>
              <a:rPr lang="en-US" altLang="zh-TW" dirty="0" smtClean="0"/>
              <a:t>Fine-grained assertions</a:t>
            </a:r>
          </a:p>
          <a:p>
            <a:pPr lvl="1"/>
            <a:r>
              <a:rPr lang="en-US" altLang="zh-TW" dirty="0"/>
              <a:t>Disambiguated </a:t>
            </a:r>
            <a:r>
              <a:rPr lang="en-US" altLang="zh-TW" dirty="0" smtClean="0"/>
              <a:t>arguments</a:t>
            </a:r>
          </a:p>
          <a:p>
            <a:pPr lvl="1"/>
            <a:r>
              <a:rPr lang="en-US" altLang="zh-TW" dirty="0"/>
              <a:t>Minimal supervision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9272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Approach</a:t>
            </a:r>
          </a:p>
          <a:p>
            <a:pPr lvl="1"/>
            <a:r>
              <a:rPr lang="en-US" altLang="zh-TW" dirty="0" smtClean="0"/>
              <a:t>Range Population</a:t>
            </a:r>
          </a:p>
          <a:p>
            <a:pPr lvl="1"/>
            <a:r>
              <a:rPr lang="en-US" altLang="zh-TW" dirty="0" smtClean="0"/>
              <a:t>Domain Population</a:t>
            </a:r>
          </a:p>
          <a:p>
            <a:pPr lvl="1"/>
            <a:r>
              <a:rPr lang="en-US" altLang="zh-TW" dirty="0" smtClean="0"/>
              <a:t>Computing Assertions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15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 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8B438E-E453-4DEF-8AA0-BF0E3E10AB2D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Range Population</a:t>
            </a:r>
          </a:p>
          <a:p>
            <a:r>
              <a:rPr lang="en-US" altLang="zh-TW" dirty="0" smtClean="0"/>
              <a:t>Domain Population</a:t>
            </a:r>
          </a:p>
          <a:p>
            <a:r>
              <a:rPr lang="en-US" altLang="zh-TW" dirty="0" smtClean="0"/>
              <a:t>Computing Assertions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03" y="3645024"/>
            <a:ext cx="699884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816</TotalTime>
  <Words>400</Words>
  <Application>Microsoft Office PowerPoint</Application>
  <PresentationFormat>如螢幕大小 (4:3)</PresentationFormat>
  <Paragraphs>145</Paragraphs>
  <Slides>21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公正</vt:lpstr>
      <vt:lpstr>WebChild: Harvesting and Organizing Commonsense Knowledge from the Web</vt:lpstr>
      <vt:lpstr>Outline</vt:lpstr>
      <vt:lpstr>Introduction</vt:lpstr>
      <vt:lpstr>Introduction</vt:lpstr>
      <vt:lpstr>Introduction</vt:lpstr>
      <vt:lpstr>Introduction</vt:lpstr>
      <vt:lpstr>Introduction</vt:lpstr>
      <vt:lpstr>Outline</vt:lpstr>
      <vt:lpstr>Sub task</vt:lpstr>
      <vt:lpstr>Range Population</vt:lpstr>
      <vt:lpstr>Range Population</vt:lpstr>
      <vt:lpstr>Range Population</vt:lpstr>
      <vt:lpstr>Range Population</vt:lpstr>
      <vt:lpstr>Range Population</vt:lpstr>
      <vt:lpstr>Domain Population</vt:lpstr>
      <vt:lpstr>Computing Assertions </vt:lpstr>
      <vt:lpstr>Outline</vt:lpstr>
      <vt:lpstr>Range Population</vt:lpstr>
      <vt:lpstr>Domain Population</vt:lpstr>
      <vt:lpstr>Computing Assertions</vt:lpstr>
      <vt:lpstr>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Query-Performance prediction: Setting the Expectations Straight</dc:title>
  <dc:creator>pikachu</dc:creator>
  <cp:lastModifiedBy>USER</cp:lastModifiedBy>
  <cp:revision>72</cp:revision>
  <dcterms:created xsi:type="dcterms:W3CDTF">2014-08-14T11:19:22Z</dcterms:created>
  <dcterms:modified xsi:type="dcterms:W3CDTF">2014-09-18T04:10:14Z</dcterms:modified>
</cp:coreProperties>
</file>